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56a1c613fb4e4e" /><Relationship Type="http://schemas.openxmlformats.org/officeDocument/2006/relationships/extended-properties" Target="/docProps/app.xml" Id="R2ac5830a2dfb42b2" /><Relationship Type="http://schemas.openxmlformats.org/officeDocument/2006/relationships/officeDocument" Target="/ppt/presentation.xml" Id="Rcfb8d42ab0e247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9454a6893440c2"/>
  </p:sldMasterIdLst>
  <p:notesMasterIdLst>
    <p:notesMasterId xmlns:r="http://schemas.openxmlformats.org/officeDocument/2006/relationships" r:id="R7c509a71d59d45ab"/>
  </p:notesMasterIdLst>
  <p:sldIdLst>
    <p:sldId xmlns:r="http://schemas.openxmlformats.org/officeDocument/2006/relationships" id="256" r:id="Raa25074fffb540d8"/>
    <p:sldId xmlns:r="http://schemas.openxmlformats.org/officeDocument/2006/relationships" id="257" r:id="Rbc6dc61e95474326"/>
    <p:sldId xmlns:r="http://schemas.openxmlformats.org/officeDocument/2006/relationships" id="258" r:id="R15e252724b7448f3"/>
    <p:sldId xmlns:r="http://schemas.openxmlformats.org/officeDocument/2006/relationships" id="259" r:id="Rf8f74e3ef2eb4f3f"/>
    <p:sldId xmlns:r="http://schemas.openxmlformats.org/officeDocument/2006/relationships" id="260" r:id="R4541a7b2f7384ed7"/>
    <p:sldId xmlns:r="http://schemas.openxmlformats.org/officeDocument/2006/relationships" id="261" r:id="R02412b494023434d"/>
    <p:sldId xmlns:r="http://schemas.openxmlformats.org/officeDocument/2006/relationships" id="262" r:id="R72042ac1b88a4d87"/>
    <p:sldId xmlns:r="http://schemas.openxmlformats.org/officeDocument/2006/relationships" id="263" r:id="R818ba9f79a0f4ccd"/>
    <p:sldId xmlns:r="http://schemas.openxmlformats.org/officeDocument/2006/relationships" id="264" r:id="Rdf702e748e134b4a"/>
    <p:sldId xmlns:r="http://schemas.openxmlformats.org/officeDocument/2006/relationships" id="265" r:id="R1ab910aefb104b83"/>
    <p:sldId xmlns:r="http://schemas.openxmlformats.org/officeDocument/2006/relationships" id="266" r:id="Rbcc9b8e06ab84b2e"/>
    <p:sldId xmlns:r="http://schemas.openxmlformats.org/officeDocument/2006/relationships" id="267" r:id="R8ea2a893edad49b1"/>
    <p:sldId xmlns:r="http://schemas.openxmlformats.org/officeDocument/2006/relationships" id="268" r:id="R98bf0f5db07749bb"/>
    <p:sldId xmlns:r="http://schemas.openxmlformats.org/officeDocument/2006/relationships" id="269" r:id="R714f359f205c4e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97b692e1024254" /><Relationship Type="http://schemas.openxmlformats.org/officeDocument/2006/relationships/slideMaster" Target="/ppt/slideMasters/slideMaster1.xml" Id="R619454a6893440c2" /><Relationship Type="http://schemas.openxmlformats.org/officeDocument/2006/relationships/notesMaster" Target="/ppt/notesMasters/notesMaster1.xml" Id="R7c509a71d59d45ab" /><Relationship Type="http://schemas.openxmlformats.org/officeDocument/2006/relationships/presProps" Target="/ppt/presProps.xml" Id="Rfe1ffaf44a914242" /><Relationship Type="http://schemas.openxmlformats.org/officeDocument/2006/relationships/tableStyles" Target="/ppt/tableStyles.xml" Id="R53077d96fd414755" /><Relationship Type="http://schemas.openxmlformats.org/officeDocument/2006/relationships/slide" Target="/ppt/slides/slide1.xml" Id="Raa25074fffb540d8" /><Relationship Type="http://schemas.openxmlformats.org/officeDocument/2006/relationships/slide" Target="/ppt/slides/slide2.xml" Id="Rbc6dc61e95474326" /><Relationship Type="http://schemas.openxmlformats.org/officeDocument/2006/relationships/slide" Target="/ppt/slides/slide3.xml" Id="R15e252724b7448f3" /><Relationship Type="http://schemas.openxmlformats.org/officeDocument/2006/relationships/slide" Target="/ppt/slides/slide4.xml" Id="Rf8f74e3ef2eb4f3f" /><Relationship Type="http://schemas.openxmlformats.org/officeDocument/2006/relationships/slide" Target="/ppt/slides/slide5.xml" Id="R4541a7b2f7384ed7" /><Relationship Type="http://schemas.openxmlformats.org/officeDocument/2006/relationships/slide" Target="/ppt/slides/slide6.xml" Id="R02412b494023434d" /><Relationship Type="http://schemas.openxmlformats.org/officeDocument/2006/relationships/slide" Target="/ppt/slides/slide7.xml" Id="R72042ac1b88a4d87" /><Relationship Type="http://schemas.openxmlformats.org/officeDocument/2006/relationships/slide" Target="/ppt/slides/slide8.xml" Id="R818ba9f79a0f4ccd" /><Relationship Type="http://schemas.openxmlformats.org/officeDocument/2006/relationships/slide" Target="/ppt/slides/slide9.xml" Id="Rdf702e748e134b4a" /><Relationship Type="http://schemas.openxmlformats.org/officeDocument/2006/relationships/slide" Target="/ppt/slides/slide10.xml" Id="R1ab910aefb104b83" /><Relationship Type="http://schemas.openxmlformats.org/officeDocument/2006/relationships/slide" Target="/ppt/slides/slide11.xml" Id="Rbcc9b8e06ab84b2e" /><Relationship Type="http://schemas.openxmlformats.org/officeDocument/2006/relationships/slide" Target="/ppt/slides/slide12.xml" Id="R8ea2a893edad49b1" /><Relationship Type="http://schemas.openxmlformats.org/officeDocument/2006/relationships/slide" Target="/ppt/slides/slide13.xml" Id="R98bf0f5db07749bb" /><Relationship Type="http://schemas.openxmlformats.org/officeDocument/2006/relationships/slide" Target="/ppt/slides/slide14.xml" Id="R714f359f205c4e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926e8032ea48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f21c9c00de4e42" /><Relationship Type="http://schemas.openxmlformats.org/officeDocument/2006/relationships/notesMaster" Target="/ppt/notesMasters/notesMaster1.xml" Id="R7daab2d04afe42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f2882d8ded4eb2" /><Relationship Type="http://schemas.openxmlformats.org/officeDocument/2006/relationships/notesMaster" Target="/ppt/notesMasters/notesMaster1.xml" Id="Rd1f682c239814a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18c24881504309" /><Relationship Type="http://schemas.openxmlformats.org/officeDocument/2006/relationships/notesMaster" Target="/ppt/notesMasters/notesMaster1.xml" Id="R8558a6ec6fdf43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bf8dc1748240e5" /><Relationship Type="http://schemas.openxmlformats.org/officeDocument/2006/relationships/notesMaster" Target="/ppt/notesMasters/notesMaster1.xml" Id="R2cd3150597c148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c9883ab0d24099" /><Relationship Type="http://schemas.openxmlformats.org/officeDocument/2006/relationships/notesMaster" Target="/ppt/notesMasters/notesMaster1.xml" Id="R41035f4805a242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b8f2b5ba3d43f9" /><Relationship Type="http://schemas.openxmlformats.org/officeDocument/2006/relationships/notesMaster" Target="/ppt/notesMasters/notesMaster1.xml" Id="R53d680bcd19946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0a96c7e8d8470d" /><Relationship Type="http://schemas.openxmlformats.org/officeDocument/2006/relationships/notesMaster" Target="/ppt/notesMasters/notesMaster1.xml" Id="R75d7952757bb4b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75bfefcf7e4e80" /><Relationship Type="http://schemas.openxmlformats.org/officeDocument/2006/relationships/notesMaster" Target="/ppt/notesMasters/notesMaster1.xml" Id="R1485cdce72f443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f754627a3c49b6" /><Relationship Type="http://schemas.openxmlformats.org/officeDocument/2006/relationships/notesMaster" Target="/ppt/notesMasters/notesMaster1.xml" Id="R65379a7a3bb541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2fada6aa1c34f19" /><Relationship Type="http://schemas.openxmlformats.org/officeDocument/2006/relationships/notesMaster" Target="/ppt/notesMasters/notesMaster1.xml" Id="R8a775d97157c4f3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72da6a0b224b7d" /><Relationship Type="http://schemas.openxmlformats.org/officeDocument/2006/relationships/notesMaster" Target="/ppt/notesMasters/notesMaster1.xml" Id="R59e888d973524d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3192fa27386457a" /><Relationship Type="http://schemas.openxmlformats.org/officeDocument/2006/relationships/notesMaster" Target="/ppt/notesMasters/notesMaster1.xml" Id="R08db39024f3141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ac27350ad445a6" /><Relationship Type="http://schemas.openxmlformats.org/officeDocument/2006/relationships/notesMaster" Target="/ppt/notesMasters/notesMaster1.xml" Id="R5932b54d90b14d0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7586c10bb4642df" /><Relationship Type="http://schemas.openxmlformats.org/officeDocument/2006/relationships/notesMaster" Target="/ppt/notesMasters/notesMaster1.xml" Id="R6d5d619a576642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buyer’s job, not the technology. Figaro is configured for a real business workflow, not sold as another course or prompt library.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</a:t>
            </a:r>
          </a:p>
          <a:p xmlns:a="http://schemas.openxmlformats.org/drawingml/2006/main">
            <a:r>
              <a:t>- https://myfigaro.ai/preorder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target buyer owns the business, carries too much of the day-to-day work and does not want AI to become another project to manage.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workflow as the plain-language product explanation. The operating rule is simple: Figaro prepares the work and the owner approves the consequential step.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day is illustrative. Keep the focus on completed work and decision points.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proven categories on the reference deployment. A client commitment begins with the workflow confirmed during onboarding.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approval boundary is the buyer’s control surface. Reading and preparation can run automatically; consequential actions remain with the owner.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Avoid promising perfect memory. The benefit is operational continuity: less re-explaining, clearer handoffs and decisions that remain attached to their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hardware claim is specific: local working files and credentials, with model calls sent to Anthropic on the customer’s own API key. The product is not offline.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  <a:p xmlns:a="http://schemas.openxmlformats.org/drawingml/2006/main">
            <a:r>
              <a:t>- https://www.myfigaro.ai/preorder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the dated receipt exactly. Do not convert the reference deployment’s historical result into a customer promise.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client deployment starts narrower than the reference deployment. Use onboarding to make the first workflow, approval policy and live integrations explicit.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comparison neutral. Figaro is not a replacement for strong models. It is the managed operating layer that keeps context, coordinates tools and returns reviewable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all running costs together. The £550 purchase and £99 monthly operator fee do not include Anthropic’s metered model usage.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https://myfigaro.ai/preorder</a:t>
            </a:r>
          </a:p>
          <a:p xmlns:a="http://schemas.openxmlformats.org/drawingml/2006/main">
            <a:r>
              <a:t>- https://myfigaro.ai/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founder story to explain why Figaro focuses on owner accountability and finished work. Avoid unsupported biography or market claims.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https://www.myfigaro.ai/how-it-works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on the first workflow, not on a broad transformation promise. The next useful step is a short conversation about one recurring job.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</a:t>
            </a:r>
          </a:p>
          <a:p xmlns:a="http://schemas.openxmlformats.org/drawingml/2006/main">
            <a:r>
              <a:t>- https://myfigaro.ai/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701f532c2e45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392763399c4e5d" /><Relationship Type="http://schemas.openxmlformats.org/officeDocument/2006/relationships/slideLayout" Target="/ppt/slideLayouts/slideLayout1.xml" Id="Rda826b71884643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826b71884643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177bdad0c48b0" /><Relationship Type="http://schemas.openxmlformats.org/officeDocument/2006/relationships/image" Target="/ppt/media/image.png" Id="R87fb961100a94820" /><Relationship Type="http://schemas.openxmlformats.org/officeDocument/2006/relationships/notesSlide" Target="/ppt/notesSlides/notesSlide1.xml" Id="R45c6affe6b944c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f00315f4b4ee1" /><Relationship Type="http://schemas.openxmlformats.org/officeDocument/2006/relationships/image" Target="/ppt/media/image2.png" Id="Ra46edb751fc54acb" /><Relationship Type="http://schemas.openxmlformats.org/officeDocument/2006/relationships/notesSlide" Target="/ppt/notesSlides/notesSlide2.xml" Id="Rad4b35d1b52847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c222998cb4b9f" /><Relationship Type="http://schemas.openxmlformats.org/officeDocument/2006/relationships/notesSlide" Target="/ppt/notesSlides/notesSlide3.xml" Id="R90a367f2728040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83ac003914d06" /><Relationship Type="http://schemas.openxmlformats.org/officeDocument/2006/relationships/image" Target="/ppt/media/image3.png" Id="R559fd25196314e97" /><Relationship Type="http://schemas.openxmlformats.org/officeDocument/2006/relationships/notesSlide" Target="/ppt/notesSlides/notesSlide4.xml" Id="R9ef30fd5d84443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aaa3424be14c77" /><Relationship Type="http://schemas.openxmlformats.org/officeDocument/2006/relationships/notesSlide" Target="/ppt/notesSlides/notesSlide5.xml" Id="R21f7930edc0541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9de28e41e4fe3" /><Relationship Type="http://schemas.openxmlformats.org/officeDocument/2006/relationships/image" Target="/ppt/media/image4.png" Id="R45647ad71e0f48c2" /><Relationship Type="http://schemas.openxmlformats.org/officeDocument/2006/relationships/notesSlide" Target="/ppt/notesSlides/notesSlide6.xml" Id="Rbb34ae2e34c94e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fb17be3c446a7" /><Relationship Type="http://schemas.openxmlformats.org/officeDocument/2006/relationships/notesSlide" Target="/ppt/notesSlides/notesSlide7.xml" Id="R694048d734634b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0bb28c7bf847b5" /><Relationship Type="http://schemas.openxmlformats.org/officeDocument/2006/relationships/image" Target="/ppt/media/image5.png" Id="R11467fd36f3c4baa" /><Relationship Type="http://schemas.openxmlformats.org/officeDocument/2006/relationships/notesSlide" Target="/ppt/notesSlides/notesSlide8.xml" Id="R261b02af162b4f2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86da7554884530" /><Relationship Type="http://schemas.openxmlformats.org/officeDocument/2006/relationships/image" Target="/ppt/media/image6.png" Id="R7f5e378006fc4317" /><Relationship Type="http://schemas.openxmlformats.org/officeDocument/2006/relationships/notesSlide" Target="/ppt/notesSlides/notesSlide9.xml" Id="R2114870e5e1d4c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4a7749dcf4a33" /><Relationship Type="http://schemas.openxmlformats.org/officeDocument/2006/relationships/notesSlide" Target="/ppt/notesSlides/notesSlide10.xml" Id="R872bfb96daf243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6b40fc6024be5" /><Relationship Type="http://schemas.openxmlformats.org/officeDocument/2006/relationships/notesSlide" Target="/ppt/notesSlides/notesSlide11.xml" Id="R8c8c6cf2cb2c4f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ca4acc0134af9" /><Relationship Type="http://schemas.openxmlformats.org/officeDocument/2006/relationships/notesSlide" Target="/ppt/notesSlides/notesSlide12.xml" Id="Raab982d941fe434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39b0234db439e" /><Relationship Type="http://schemas.openxmlformats.org/officeDocument/2006/relationships/notesSlide" Target="/ppt/notesSlides/notesSlide13.xml" Id="Reace66422f79424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adab81f8d4f3c" /><Relationship Type="http://schemas.openxmlformats.org/officeDocument/2006/relationships/image" Target="/ppt/media/image7.png" Id="Rfee63b8a04464ee9" /><Relationship Type="http://schemas.openxmlformats.org/officeDocument/2006/relationships/hyperlink" Target="https://myfigaro.ai/" TargetMode="External" Id="R184f1ff3104d4e1d" /><Relationship Type="http://schemas.openxmlformats.org/officeDocument/2006/relationships/notesSlide" Target="/ppt/notesSlides/notesSlide14.xml" Id="R7e33bffe34a743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54849C-0467-4ED6-BCC1-94363E907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34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FIGARO HOME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B74C3-0024-4A5A-B0F5-EA61D8108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62050"/>
            <a:ext cx="6191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48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You don’t need to learn AI.</a:t>
            </a:r>
          </a:p>
          <a:p xmlns:a="http://schemas.openxmlformats.org/drawingml/2006/main">
            <a:pPr algn="l">
              <a:defRPr sz="48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48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You need it working.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F514E-3867-41D8-9D87-C67DBE3B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71875"/>
            <a:ext cx="5810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A done-for-you AI assistant for business owners, set up around one real workflow in your business.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440CA1-40FC-4CFB-9A03-2973E7C8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5953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£550 once for Figaro Home and onboarding   £99 a month for the operator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fb961100a94820"/>
          <a:srcRect xmlns:a="http://schemas.openxmlformats.org/drawingml/2006/main" l="12417" t="0" r="124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495300"/>
            <a:ext cx="4324350" cy="57531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35B5B9-8FBC-4572-96F4-55CFA24B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FIGARO FOR OWNER LED BUSINESSES</a:t>
            </a:r>
          </a:p>
        </p:txBody>
      </p:sp>
    </p:spTree>
    <p:extLst>
      <p:ext uri="{BB962C8B-B14F-4D97-AF65-F5344CB8AC3E}">
        <p14:creationId xmlns:p14="http://schemas.microsoft.com/office/powerpoint/2010/main" val="1740351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C1364-2247-474A-BE4A-9C8D89CB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C16BA5-17A0-4EA8-A4F1-60F90B31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8E14C-D357-4F32-AB47-0AC1B768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4E267-2144-49C0-AD72-8CC7B5C8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810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The work still lands back on the owner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D4EB6-CF11-41AC-B4F0-4EF89C71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7239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You have seen the demos and tried the tools. The market is moving, but most products still ask you to learn prompts, connect systems and supervise another setup project.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79DC39-460C-4F42-A114-36766A1C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The gap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3A037-52AB-43DF-8186-0D4367D78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95750"/>
            <a:ext cx="68580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Explain the context again</a:t>
            </a:r>
          </a:p>
          <a:p xmlns:a="http://schemas.openxmlformats.org/drawingml/2006/main">
            <a:pPr algn="l">
              <a:defRPr sz="18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Move the answer between apps</a:t>
            </a:r>
          </a:p>
          <a:p xmlns:a="http://schemas.openxmlformats.org/drawingml/2006/main">
            <a:pPr algn="l">
              <a:defRPr sz="18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Check whether the work is right</a:t>
            </a:r>
          </a:p>
          <a:p xmlns:a="http://schemas.openxmlformats.org/drawingml/2006/main">
            <a:pPr algn="l">
              <a:defRPr sz="18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Finish the consequential step yourself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edb751fc54acb"/>
          <a:stretch xmlns:a="http://schemas.openxmlformats.org/drawingml/2006/main"/>
        </p:blipFill>
        <p:spPr>
          <a:xfrm xmlns:a="http://schemas.openxmlformats.org/drawingml/2006/main">
            <a:off x="8172450" y="1559239"/>
            <a:ext cx="3143250" cy="393002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558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0EB5A1-B1E8-40B4-854A-2D4C4182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6A7C5-89FD-466D-8755-AF4823B8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E0C7C9-21D7-40F0-9325-0E2AAC63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5134A-7D91-4940-A216-7677A5F1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66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One message becomes a completed workflow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41F1E0-853B-4002-A901-4EE674F8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0C06C0-4436-4F04-BA7A-BCAA7B3B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You send a normal message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B799AE-2C1B-4F42-B82F-D8C5BD07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2333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“Compare our closest competitors, tell me what changed and draft the customer follow-up.”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2F2000-96F9-4535-9AA5-F72869E3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B79EA-76C2-4898-9D4C-2E3D8B00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048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 does the 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4DFDA5-73DC-42D6-9AE4-9C3F98E2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905250"/>
            <a:ext cx="2333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Checks current sources, records the links, writes the brief and prepares the email.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9F9390-8C70-4AF9-B97F-5AA4753FD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812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DB8B6B-0F1B-4485-848E-E2C66D1F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48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The result is ready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569D99-D320-4F0F-B652-12C1F9E0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905250"/>
            <a:ext cx="2333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You receive the competitor brief and the customer email draft in the same job.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A5250E-38FE-4454-A1DA-5334330F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3812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A9DDF1-781B-4A46-998C-557E68E5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048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You make the decision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1CBA3-3E36-42B5-9E79-F12FDA154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905250"/>
            <a:ext cx="2333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Review the draft before anything is sent to the customer.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43AFC-5ED2-47E9-AC9D-F4A6F986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810250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FIGARO PREPARES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431A15-DDEC-42BC-A510-65730DA9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8102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YOU APPROVE</a:t>
            </a:r>
          </a:p>
        </p:txBody>
      </p:sp>
    </p:spTree>
    <p:extLst>
      <p:ext uri="{BB962C8B-B14F-4D97-AF65-F5344CB8AC3E}">
        <p14:creationId xmlns:p14="http://schemas.microsoft.com/office/powerpoint/2010/main" val="12497179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42C204-EB75-4585-86BE-D030798A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3D1A6-F943-4E30-BD44-E8CBBE4F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E8CB0E-4946-4FF4-8C06-EEECE57F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0B34C2-82DA-400D-BA74-605A4756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A working day with Figaro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03A5F-D5C6-4CAB-9154-70A7205B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08:30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76224-F60C-4E96-A2E9-F7C7626F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07645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Start with a short brief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F0011C-BA1C-4113-A77A-99FB9D85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457450"/>
            <a:ext cx="457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Calendar, important messages and open work in one 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B744E4-D28D-4521-A73D-6DC456365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10:15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C09F5-B60C-412D-A786-F27EF7CD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480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Send one real job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78BCE-DBDA-4DF8-928A-6FA0DF7E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29000"/>
            <a:ext cx="457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A competitor check, meeting follow-up or first draft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541C5-F072-453E-98E2-6D84E6150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15:40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4683BE-C160-4552-9298-2F168BF0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1955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Get the result and 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CA4C45-01F7-4A3C-A5F3-CCC67A9BF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00550"/>
            <a:ext cx="457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What Figaro did, what it found and what still needs you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3A5E62-C2EF-4F0C-9FD3-318F1AD4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425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17:45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F65FA-6A73-4AE5-9CA6-52D1138D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911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Approve the consequential step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10B78D-0689-4E6C-BA8E-424F80D1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72100"/>
            <a:ext cx="457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Sending, publishing, spending and merging stay with you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fd25196314e97"/>
          <a:stretch xmlns:a="http://schemas.openxmlformats.org/drawingml/2006/main"/>
        </p:blipFill>
        <p:spPr>
          <a:xfrm xmlns:a="http://schemas.openxmlformats.org/drawingml/2006/main">
            <a:off x="7000875" y="1810643"/>
            <a:ext cx="4476750" cy="366533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91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B27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434ED9-E53F-417B-8A6B-DBA31761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F3214-9214-4717-8DB1-2B632045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264936-08A5-440C-9CFA-766DEC6D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942257-33D2-4A17-A17A-93DAABBC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429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F3EEE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F3EEE3"/>
                </a:solidFill>
                <a:latin typeface="Georgia"/>
                <a:ea typeface="Georgia"/>
                <a:cs typeface="Georgia"/>
              </a:rPr>
              <a:t>Start with the jobs that cost attention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02887-600F-4D2D-A9D1-9C452017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Research and follow-up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B70770-B2EA-48ED-87BB-28DFF3E5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A sourced competitor brief with a customer email draft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BD65A-9804-4E25-B66D-B8C8B49D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Meetings and documents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7B1805-D95D-42CA-B808-D52740CBB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Notes, decisions, next steps and an updated document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950B5F-480F-4601-A45D-98690354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Inbox and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FA16A2-DCB6-479A-BACD-FF8E7A3C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A morning summary, prepared replies and the day’s blockers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9B68C8-CCA0-4789-BD79-839939D5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907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Product and code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6001E4-461C-48E1-8A64-A3634000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479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A tested change ready for review before anything merges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2F57A1-6F9E-4B5F-8B78-6917E572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099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Phone workflows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D0B27-1B84-41FC-9200-FE364D36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671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A prepared booking or call that runs after approval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353FFE-6E6C-4D16-8232-D181A566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291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Content and growth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1A58D-98BA-4848-88BB-A1F52928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8635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A draft, creative or campaign prepared for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DDB376-5338-4BAC-8530-9F2F42DD5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1019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Begin with one agreed workflow. Expand only after it works reliably.</a:t>
            </a:r>
          </a:p>
        </p:txBody>
      </p:sp>
    </p:spTree>
    <p:extLst>
      <p:ext uri="{BB962C8B-B14F-4D97-AF65-F5344CB8AC3E}">
        <p14:creationId xmlns:p14="http://schemas.microsoft.com/office/powerpoint/2010/main" val="19227270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452D08-11F2-4E04-A6F8-973F3568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C38443-80C6-4DF2-BAFA-4D7E07B5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3E1430-ACCA-4AF1-9FA7-944D155A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51CAC-610B-428C-A0DF-59D3F04E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Consequential actions wait for your tap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47ad71e0f48c2"/>
          <a:stretch xmlns:a="http://schemas.openxmlformats.org/drawingml/2006/main"/>
        </p:blipFill>
        <p:spPr>
          <a:xfrm xmlns:a="http://schemas.openxmlformats.org/drawingml/2006/main">
            <a:off x="1021504" y="2000250"/>
            <a:ext cx="4672117" cy="4000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E524C-AE89-43AF-8918-66B1F301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38375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Figaro can prepare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8816F-A062-4DBF-A161-7491F5CB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714625"/>
            <a:ext cx="34290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Read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Research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Draft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Plan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Build in a sandbox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33EA11-9E17-4247-8E5A-AF0251E1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2383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You approve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EC9161-7A80-4E3A-BB28-D02E5F22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714625"/>
            <a:ext cx="17145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Send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Publish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Spend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Merge</a:t>
            </a:r>
          </a:p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Call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9673B0-EC86-43DE-9469-BC8051F6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143500"/>
            <a:ext cx="409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6E675E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6E675E"/>
                </a:solidFill>
                <a:latin typeface="Georgia"/>
                <a:ea typeface="Georgia"/>
                <a:cs typeface="Georgia"/>
              </a:rPr>
              <a:t>Every job leaves a receipt of what happened.</a:t>
            </a:r>
          </a:p>
        </p:txBody>
      </p:sp>
    </p:spTree>
    <p:extLst>
      <p:ext uri="{BB962C8B-B14F-4D97-AF65-F5344CB8AC3E}">
        <p14:creationId xmlns:p14="http://schemas.microsoft.com/office/powerpoint/2010/main" val="17825410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E72E1A-1E6E-4154-84A5-6C77C3F6D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57863C-F751-4D66-8C38-DDBF6FD16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D7BE0-909C-4416-B58F-DF7DCCF81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8A5E7-06E7-4D8C-B0F6-BFB2BE5E5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952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Useful context carries forward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C12D5-7D4F-4567-868E-0517EA3D6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 i="0">
                <a:solidFill>
                  <a:srgbClr val="6E675E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6E675E"/>
                </a:solidFill>
                <a:latin typeface="Georgia"/>
                <a:ea typeface="Georgia"/>
                <a:cs typeface="Georgia"/>
              </a:rPr>
              <a:t>Figaro keeps the operating context that a chat window usually drops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5C1BB-3715-4810-A05F-373770AA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Projects and people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8D054B-4749-4368-9AC1-46F9597C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The work, the relationships and the commitments around 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B39EB8-F3C0-45A2-846D-26350474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38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Rules and preferences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A8246-F01D-4880-A513-5AB68609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9570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How you want the business to operate and communicate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69DEBC-930C-4FF9-9F92-18B25369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Corrections and outcomes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70A2FC-0822-4863-8331-44F5D4FFD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What you accepted, rejected or changed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3A23B-A595-4E63-916B-66B12FD2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5720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Recorded receipts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DBFEE0-127D-40B7-9200-8E87C6F6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02920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What ran, what it produced and what required your decision</a:t>
            </a:r>
          </a:p>
        </p:txBody>
      </p:sp>
    </p:spTree>
    <p:extLst>
      <p:ext uri="{BB962C8B-B14F-4D97-AF65-F5344CB8AC3E}">
        <p14:creationId xmlns:p14="http://schemas.microsoft.com/office/powerpoint/2010/main" val="9272067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C896E-AD54-4E59-B3F2-79E74C5F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D04C6-12EA-455F-8FF8-D8D2F6D9D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83F877-4961-4DB9-A650-03082A10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C1219-A7BA-433E-ABC6-0F64AB57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334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A dedicated place for Figaro to run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9D4E1-3103-4DF7-A93C-661EB2FB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6191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 Home stays on in your home or office and gives the operator a stable place to work around the clock.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21F010-904B-4E8D-A525-64CBB57D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D3E5C7-D009-4B09-BF27-DEAFA553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371850"/>
            <a:ext cx="571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Chat history, files, memory and connector tokens stay on the machine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D118E-A23B-48BC-B82D-2E6D840E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67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9091A-01AE-4B61-BAC9-0056B92E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019550"/>
            <a:ext cx="571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Model calls go to Anthropic under your own API key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C6B202-3FE7-46FA-89E1-CC789D3D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259DF3-B6F9-4F9F-A200-374B26B1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667250"/>
            <a:ext cx="571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The box needs power, internet and the model connection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F82B62-24F8-4014-88C0-7D32D550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721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2240C1-D1AE-4593-9490-83FCF486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314950"/>
            <a:ext cx="571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Provisioning, updates and support come with Figaro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67fd36f3c4baa"/>
          <a:srcRect xmlns:a="http://schemas.openxmlformats.org/drawingml/2006/main" l="5435" t="0" r="54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72375" y="1638300"/>
            <a:ext cx="3905250" cy="438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431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EC5E0-62D6-4370-90D7-04AE96339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E1423-1DC1-4547-8D96-26466949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13CB9-1163-49E3-902D-2BBFD008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A6ED8A-08B9-4570-B7BD-BF1933CB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334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Proof from the reference deployment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8CA3A-6AF0-49D5-BE05-6C91D62C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29 August to 23 September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07D9E-3806-4DA2-94F2-0B2E4C26C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1952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1,212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036A11-971B-44E0-A2D8-6F867F90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1952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pull requests merged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2A36A-5443-4A7A-929F-5A6828793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590800"/>
            <a:ext cx="1952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900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D549C-DA92-419A-A61B-380E8285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448050"/>
            <a:ext cx="1952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opened by Figaro coding workers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F491CC-C028-4981-8E34-B099CED6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590800"/>
            <a:ext cx="1952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9092B3-A2C5-49AA-ACAC-D52BA1D4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448050"/>
            <a:ext cx="1952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revert in the period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7D054D-EC43-4292-8462-4DFFF0CC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590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This is proof of the operating model, not a performance guarantee for every client workflow.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e378006fc4317"/>
          <a:stretch xmlns:a="http://schemas.openxmlformats.org/drawingml/2006/main"/>
        </p:blipFill>
        <p:spPr>
          <a:xfrm xmlns:a="http://schemas.openxmlformats.org/drawingml/2006/main">
            <a:off x="7239000" y="1877586"/>
            <a:ext cx="4333875" cy="396007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460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2F014D-458D-4FA6-B52E-5DE2EA2E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B864E5-FDD8-4303-A22F-84CAAF12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A02CB-CBE1-4571-BFB2-02573F2B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A939EE-04E4-486D-B86E-0D0972DA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429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Onboarding begins with one real job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98A4D-111A-4B0B-A297-990D1F1F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9550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B5899-507F-4EA0-B5F9-8472D44E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09550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Choose the workflow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D1200-38A7-41EF-957D-433A045A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14550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Name the job and define what finished means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88E3AA-A9D2-471C-800F-8B321F39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76575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0679E-6D8D-4323-8291-3E90227D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076575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Connect only what it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543E2-402A-4753-9371-3CE0D5F0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95625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Start with the smallest useful set of accounts and tools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A1D42B-B073-443B-A227-2A0A87E3D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5765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E177D-CEF5-4B21-8D04-DC17C17C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057650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Agree the approval boundary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4D558F-3C6F-487A-9EBF-1BD23492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76700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Decide what can run and what must wait for your tap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433BE-3A6C-492D-B57C-BEA60ED3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38725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189298-E309-4DCF-9B37-005EF6FA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038725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Run and review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F511A-723C-4068-8E1B-3B2ADA8FD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57775"/>
            <a:ext cx="4857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Check the receipt, fix the workflow, then expand when it is reliable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97938B-14B6-4EFF-BDDD-D91AFFB8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90550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The setup call should end with a clear scope and something useful already moving.</a:t>
            </a:r>
          </a:p>
        </p:txBody>
      </p:sp>
    </p:spTree>
    <p:extLst>
      <p:ext uri="{BB962C8B-B14F-4D97-AF65-F5344CB8AC3E}">
        <p14:creationId xmlns:p14="http://schemas.microsoft.com/office/powerpoint/2010/main" val="4876806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509DEC-48AC-4AC9-94CF-75D82741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518468-3057-4099-AA25-C8F0272E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B7FD4-3665-4ADE-B52F-2A2C3790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EB3135-50BC-4A9B-9DE8-A2A7E688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5810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Where Figaro fits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52625"/>
                <a:gridCol w="2381250"/>
                <a:gridCol w="2952750"/>
                <a:gridCol w="3686175"/>
              </a:tblGrid>
              <a:tr h="70485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114300" marR="114300" marT="95250" marB="95250">
                    <a:solidFill>
                      <a:srgbClr val="2B2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Chat model</a:t>
                      </a:r>
                    </a:p>
                  </a:txBody>
                  <a:tcPr marL="114300" marR="114300" marT="95250" marB="95250">
                    <a:solidFill>
                      <a:srgbClr val="2B2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DIY agent runtime</a:t>
                      </a:r>
                    </a:p>
                  </a:txBody>
                  <a:tcPr marL="114300" marR="114300" marT="95250" marB="95250">
                    <a:solidFill>
                      <a:srgbClr val="2B272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Figaro</a:t>
                      </a:r>
                    </a:p>
                  </a:txBody>
                  <a:tcPr marL="114300" marR="114300" marT="95250" marB="95250">
                    <a:solidFill>
                      <a:srgbClr val="2B2723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Primary job</a:t>
                      </a:r>
                    </a:p>
                  </a:txBody>
                  <a:tcPr marL="114300" marR="114300" marT="95250" marB="95250">
                    <a:solidFill>
                      <a:srgbClr val="F3E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Answer a question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Build and run agents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Finish repeatable business workflows</a:t>
                      </a:r>
                    </a:p>
                  </a:txBody>
                  <a:tcPr marL="114300" marR="114300" marT="95250" marB="95250">
                    <a:solidFill>
                      <a:srgbClr val="F1E6CD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Who configures it</a:t>
                      </a:r>
                    </a:p>
                  </a:txBody>
                  <a:tcPr marL="114300" marR="114300" marT="95250" marB="95250">
                    <a:solidFill>
                      <a:srgbClr val="F3E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The user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A technical owner or team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Set up with you and maintained by Figaro</a:t>
                      </a:r>
                    </a:p>
                  </a:txBody>
                  <a:tcPr marL="114300" marR="114300" marT="95250" marB="95250">
                    <a:solidFill>
                      <a:srgbClr val="F1E6CD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Context and evidence</a:t>
                      </a:r>
                    </a:p>
                  </a:txBody>
                  <a:tcPr marL="114300" marR="114300" marT="95250" marB="95250">
                    <a:solidFill>
                      <a:srgbClr val="F3E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Session or project context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Configurable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Operational context, approval steps and receipts</a:t>
                      </a:r>
                    </a:p>
                  </a:txBody>
                  <a:tcPr marL="114300" marR="114300" marT="95250" marB="95250">
                    <a:solidFill>
                      <a:srgbClr val="F1E6CD"/>
                    </a:solidFill>
                  </a:tcPr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Best fit</a:t>
                      </a:r>
                    </a:p>
                  </a:txBody>
                  <a:tcPr marL="114300" marR="114300" marT="95250" marB="95250">
                    <a:solidFill>
                      <a:srgbClr val="F3EE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One-off thinking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Teams willing to maintain the stack</a:t>
                      </a:r>
                    </a:p>
                  </a:txBody>
                  <a:tcPr marL="114300" marR="114300" marT="95250" marB="95250">
                    <a:solidFill>
                      <a:srgbClr val="F8F5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2B2723"/>
                          </a:solidFill>
                          <a:latin typeface="Arial"/>
                          <a:ea typeface="Arial"/>
                          <a:cs typeface="Arial"/>
                        </a:rPr>
                        <a:t>Owner-led businesses that want a managed setup</a:t>
                      </a:r>
                    </a:p>
                  </a:txBody>
                  <a:tcPr marL="114300" marR="114300" marT="95250" marB="95250">
                    <a:solidFill>
                      <a:srgbClr val="F1E6CD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1AFF85-33E6-47F3-962F-D7D3D1795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885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i="0">
                <a:solidFill>
                  <a:srgbClr val="6E675E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6E675E"/>
                </a:solidFill>
                <a:latin typeface="Georgia"/>
                <a:ea typeface="Georgia"/>
                <a:cs typeface="Georgia"/>
              </a:rPr>
              <a:t>Figaro adds the operating layer around strong models and connected tools.</a:t>
            </a:r>
          </a:p>
        </p:txBody>
      </p:sp>
    </p:spTree>
    <p:extLst>
      <p:ext uri="{BB962C8B-B14F-4D97-AF65-F5344CB8AC3E}">
        <p14:creationId xmlns:p14="http://schemas.microsoft.com/office/powerpoint/2010/main" val="16477053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2B27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FDE7C-DD3A-426B-8710-8D3C1211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31FF6-88D0-4B42-A19B-87BA4CC6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D40BF-0F94-4729-83EF-806F2F17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EF55EA-FD13-44D6-92A8-25B2A2F3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429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F3EEE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F3EEE3"/>
                </a:solidFill>
                <a:latin typeface="Georgia"/>
                <a:ea typeface="Georgia"/>
                <a:cs typeface="Georgia"/>
              </a:rPr>
              <a:t>Price and running cost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FEC3C-9D53-4673-AC61-FE000A02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9075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585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£550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8B995-D258-4F66-B7AD-57BDB80DD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66700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once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A5F07-79E7-404B-A6F2-98E3B384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4095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Figaro Home</a:t>
            </a:r>
          </a:p>
          <a:p xmlns:a="http://schemas.openxmlformats.org/drawingml/2006/main">
            <a:pPr algn="l">
              <a:defRPr sz="1950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Delivery included</a:t>
            </a:r>
          </a:p>
          <a:p xmlns:a="http://schemas.openxmlformats.org/drawingml/2006/main">
            <a:pPr algn="l">
              <a:defRPr sz="1950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White-glove onboarding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20E24C-AA9F-47C0-B58E-9C87FC18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907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0" i="0">
                <a:solidFill>
                  <a:srgbClr val="B08D4F"/>
                </a:solidFill>
                <a:latin typeface="Georgia"/>
                <a:ea typeface="Georgia"/>
                <a:cs typeface="Georgia"/>
              </a:defRPr>
            </a:pPr>
            <a:r>
              <a:rPr sz="5850" b="0" i="0">
                <a:solidFill>
                  <a:srgbClr val="B08D4F"/>
                </a:solidFill>
                <a:latin typeface="Georgia"/>
                <a:ea typeface="Georgia"/>
                <a:cs typeface="Georgia"/>
              </a:rPr>
              <a:t>£99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B1064-AC52-4891-ABB4-9FDC1D58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6670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a month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831BC-288F-4B4F-B74C-BCDC35DC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29000"/>
            <a:ext cx="4476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Operator software</a:t>
            </a:r>
          </a:p>
          <a:p xmlns:a="http://schemas.openxmlformats.org/drawingml/2006/main">
            <a:pPr algn="l">
              <a:defRPr sz="1950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Updates and support</a:t>
            </a:r>
          </a:p>
          <a:p xmlns:a="http://schemas.openxmlformats.org/drawingml/2006/main">
            <a:pPr algn="l">
              <a:defRPr sz="1950" b="0" i="0">
                <a:solidFill>
                  <a:srgbClr val="DED7CB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DED7CB"/>
                </a:solidFill>
                <a:latin typeface="Arial"/>
                <a:ea typeface="Arial"/>
                <a:cs typeface="Arial"/>
              </a:rPr>
              <a:t>Works on your own Anthropic API key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FBCE87-EDB0-4B6E-A762-53A31593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29250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3EEE3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F3EEE3"/>
                </a:solidFill>
                <a:latin typeface="Arial"/>
                <a:ea typeface="Arial"/>
                <a:cs typeface="Arial"/>
              </a:rPr>
              <a:t>Anthropic bills model usage separately. A £20 refundable reservation is available. The delivery window is confirmed before a reservation balance is due.</a:t>
            </a:r>
          </a:p>
        </p:txBody>
      </p:sp>
    </p:spTree>
    <p:extLst>
      <p:ext uri="{BB962C8B-B14F-4D97-AF65-F5344CB8AC3E}">
        <p14:creationId xmlns:p14="http://schemas.microsoft.com/office/powerpoint/2010/main" val="15291415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BF1DE5-EC9F-492D-BC93-074545E0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33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1275" b="1" i="0">
                <a:solidFill>
                  <a:srgbClr val="2B2723"/>
                </a:solidFill>
                <a:latin typeface="Arial"/>
                <a:ea typeface="Arial"/>
                <a:cs typeface="Arial"/>
              </a:rPr>
              <a:t>FIGARO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E98AC-4CFB-43B6-9DC9-524561B0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2CED9-A180-45F3-8E50-46F7EF77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125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myfigaro.ai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1DF398-8F45-4721-AA13-82FB087A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905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Built from an owner’s own bottleneck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647134-FE83-4EF7-95C9-FF6A02FD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333625"/>
            <a:ext cx="9715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925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When every decision and follow-up returns to the owner, growth creates more coordination instead of more leverage.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5013FC-C0FF-4B35-BD75-7A2E9F9E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333875"/>
            <a:ext cx="7524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Figaro is built around that bottleneck: completed work, a visible receipt and owner approval where judgment matters.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F15BA-79B2-45FA-B139-64F46B61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286375"/>
            <a:ext cx="7715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The product runs on the same reference deployment that builds Figaro and its go-to-market material.</a:t>
            </a:r>
          </a:p>
        </p:txBody>
      </p:sp>
    </p:spTree>
    <p:extLst>
      <p:ext uri="{BB962C8B-B14F-4D97-AF65-F5344CB8AC3E}">
        <p14:creationId xmlns:p14="http://schemas.microsoft.com/office/powerpoint/2010/main" val="168691090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EE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e63b8a04464ee9"/>
          <a:stretch xmlns:a="http://schemas.openxmlformats.org/drawingml/2006/main"/>
        </p:blipFill>
        <p:spPr>
          <a:xfrm xmlns:a="http://schemas.openxmlformats.org/drawingml/2006/main">
            <a:off x="895350" y="857250"/>
            <a:ext cx="1714500" cy="1714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33FDA-C1A8-4A47-B393-4F24C71B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095375"/>
            <a:ext cx="7810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defRPr>
            </a:pPr>
            <a:r>
              <a:rPr sz="4350" b="0" i="0">
                <a:solidFill>
                  <a:srgbClr val="2B2723"/>
                </a:solidFill>
                <a:latin typeface="Georgia"/>
                <a:ea typeface="Georgia"/>
                <a:cs typeface="Georgia"/>
              </a:rPr>
              <a:t>Choose the first job you want gone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3A9AF-A25D-4055-AB1B-FDA61407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2952750"/>
            <a:ext cx="7524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6E675E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6E675E"/>
                </a:solidFill>
                <a:latin typeface="Arial"/>
                <a:ea typeface="Arial"/>
                <a:cs typeface="Arial"/>
              </a:rPr>
              <a:t>Tell us what keeps following you into the evening. We will map the first Figaro workflow around it and say plainly what can run now.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7AD1F-C43A-440F-B8E3-C7082AF5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667250"/>
            <a:ext cx="647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2B2723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B2723"/>
                </a:solidFill>
                <a:latin typeface="Arial"/>
                <a:ea typeface="Arial"/>
                <a:cs typeface="Arial"/>
                <a:hlinkClick xmlns:r="http://schemas.openxmlformats.org/officeDocument/2006/relationships" r:id="R184f1ff3104d4e1d"/>
              </a:rPr>
              <a:t>myfigaro.ai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676291-29FC-4407-81F3-C4C4E912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5429250"/>
            <a:ext cx="704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B08D4F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B08D4F"/>
                </a:solidFill>
                <a:latin typeface="Arial"/>
                <a:ea typeface="Arial"/>
                <a:cs typeface="Arial"/>
              </a:rPr>
              <a:t>£550 once   £99 a month   model usage billed separately</a:t>
            </a:r>
          </a:p>
        </p:txBody>
      </p:sp>
    </p:spTree>
    <p:extLst>
      <p:ext uri="{BB962C8B-B14F-4D97-AF65-F5344CB8AC3E}">
        <p14:creationId xmlns:p14="http://schemas.microsoft.com/office/powerpoint/2010/main" val="21113094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2026-09-24T16:53:02.4860000Z</dcterms:created>
  <dcterms:modified xsi:type="dcterms:W3CDTF">2026-09-24T16:53:02.4860000Z</dcterms:modified>
</coreProperties>
</file>